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0" r:id="rId4"/>
    <p:sldId id="258" r:id="rId5"/>
    <p:sldId id="263" r:id="rId6"/>
    <p:sldId id="267" r:id="rId7"/>
    <p:sldId id="268" r:id="rId8"/>
    <p:sldId id="269" r:id="rId9"/>
    <p:sldId id="270" r:id="rId10"/>
    <p:sldId id="271" r:id="rId11"/>
    <p:sldId id="273" r:id="rId12"/>
    <p:sldId id="275" r:id="rId13"/>
    <p:sldId id="266" r:id="rId14"/>
    <p:sldId id="272" r:id="rId15"/>
    <p:sldId id="261" r:id="rId16"/>
    <p:sldId id="278" r:id="rId17"/>
    <p:sldId id="284" r:id="rId18"/>
    <p:sldId id="274" r:id="rId19"/>
    <p:sldId id="276" r:id="rId20"/>
    <p:sldId id="277" r:id="rId21"/>
    <p:sldId id="279" r:id="rId22"/>
    <p:sldId id="280" r:id="rId23"/>
    <p:sldId id="288" r:id="rId24"/>
    <p:sldId id="289" r:id="rId25"/>
    <p:sldId id="290" r:id="rId26"/>
    <p:sldId id="281" r:id="rId27"/>
    <p:sldId id="282" r:id="rId28"/>
    <p:sldId id="283" r:id="rId29"/>
    <p:sldId id="286" r:id="rId30"/>
    <p:sldId id="287" r:id="rId31"/>
    <p:sldId id="292" r:id="rId32"/>
    <p:sldId id="25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3942" autoAdjust="0"/>
  </p:normalViewPr>
  <p:slideViewPr>
    <p:cSldViewPr>
      <p:cViewPr varScale="1">
        <p:scale>
          <a:sx n="61" d="100"/>
          <a:sy n="61" d="100"/>
        </p:scale>
        <p:origin x="165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FC959-F106-42FE-BB86-A63655B3BB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E7436-CC06-45C6-B845-70E9914E1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7436-CC06-45C6-B845-70E9914E18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2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4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5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3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9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6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1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14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4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8D993-5309-4CC5-9A60-9354EB008C6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8EC4A-2D2F-4CA6-ADED-68FE0A9C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0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73" y="2133600"/>
            <a:ext cx="3229234" cy="313932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8600" y="1882486"/>
            <a:ext cx="5060373" cy="44577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mpac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2133600"/>
            <a:ext cx="4191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95000"/>
                  </a:schemeClr>
                </a:solidFill>
              </a:rPr>
              <a:t>CONFIGURABLE SET ASSOCIATIVE CACHE </a:t>
            </a:r>
            <a:endParaRPr lang="en-US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257258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PRESENTED BY:</a:t>
            </a:r>
          </a:p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Ammarah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Wakeel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2023_EE_54</a:t>
            </a: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Ayesha Anwar            2023_EE_55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0"/>
            <a:ext cx="9164782" cy="15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8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28600" y="1676400"/>
            <a:ext cx="3429000" cy="9906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FULLY ASSOCIATIVE MAPPING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048000"/>
            <a:ext cx="4848902" cy="321989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447800" y="4953000"/>
            <a:ext cx="2438400" cy="13148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1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810000" y="505968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3683"/>
            <a:ext cx="9144000" cy="53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57" y="2781300"/>
            <a:ext cx="7306503" cy="384863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927" y="1704183"/>
            <a:ext cx="4031673" cy="886617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1828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SET_ASSOCIATIVE MAPING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5800" y="2781300"/>
            <a:ext cx="1600200" cy="38486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0" y="4705618"/>
            <a:ext cx="838200" cy="131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67200" y="4876800"/>
            <a:ext cx="1828800" cy="1753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5362709"/>
            <a:ext cx="1295400" cy="657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0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82" y="2590801"/>
            <a:ext cx="9164782" cy="4267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-20782" y="1884294"/>
            <a:ext cx="4038600" cy="706507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ADDRESSING CACHES</a:t>
            </a:r>
          </a:p>
        </p:txBody>
      </p:sp>
    </p:spTree>
    <p:extLst>
      <p:ext uri="{BB962C8B-B14F-4D97-AF65-F5344CB8AC3E}">
        <p14:creationId xmlns:p14="http://schemas.microsoft.com/office/powerpoint/2010/main" val="229590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3683"/>
            <a:ext cx="9144000" cy="53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6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83127"/>
            <a:ext cx="9164782" cy="154831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038601" y="2895600"/>
            <a:ext cx="2133600" cy="198120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701146" y="3124200"/>
            <a:ext cx="1981200" cy="175260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275368" y="3429000"/>
            <a:ext cx="1487631" cy="121920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1905000"/>
            <a:ext cx="327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Arial Black" pitchFamily="34" charset="0"/>
              </a:rPr>
              <a:t>TYPES OF MISSES :</a:t>
            </a:r>
            <a:endParaRPr lang="en-US" sz="3200" b="1" u="sng" dirty="0"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3505200"/>
            <a:ext cx="137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Conflict misses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359976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Compulsary</a:t>
            </a:r>
            <a:r>
              <a:rPr lang="en-US" b="1" dirty="0" smtClean="0">
                <a:solidFill>
                  <a:schemeClr val="bg1"/>
                </a:solidFill>
              </a:rPr>
              <a:t>  misses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3799" y="3657600"/>
            <a:ext cx="121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Capacity miss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019300" y="1513683"/>
            <a:ext cx="4495800" cy="988743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09800" y="1548319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LOCALITY OF REFERNCE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152400" y="2667000"/>
            <a:ext cx="457200" cy="457200"/>
          </a:xfrm>
          <a:prstGeom prst="chevron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 rot="10800000">
            <a:off x="0" y="3747655"/>
            <a:ext cx="3733800" cy="2971800"/>
          </a:xfrm>
          <a:prstGeom prst="wedgeRoundRect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 rot="10800000">
            <a:off x="4953000" y="3886200"/>
            <a:ext cx="3962400" cy="2819400"/>
          </a:xfrm>
          <a:prstGeom prst="wedgeRoundRect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3815070"/>
            <a:ext cx="3314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If a memory location is accessed, it is likely to be accessed again in the near future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 smtClean="0">
                <a:solidFill>
                  <a:schemeClr val="bg1"/>
                </a:solidFill>
              </a:rPr>
              <a:t>  Formula:   </a:t>
            </a:r>
            <a:r>
              <a:rPr lang="en-US" dirty="0" smtClean="0">
                <a:solidFill>
                  <a:schemeClr val="bg1"/>
                </a:solidFill>
              </a:rPr>
              <a:t>If </a:t>
            </a:r>
            <a:r>
              <a:rPr lang="en-US" dirty="0">
                <a:solidFill>
                  <a:schemeClr val="bg1"/>
                </a:solidFill>
              </a:rPr>
              <a:t>a location L is </a:t>
            </a:r>
            <a:r>
              <a:rPr lang="en-US" dirty="0" smtClean="0">
                <a:solidFill>
                  <a:schemeClr val="bg1"/>
                </a:solidFill>
              </a:rPr>
              <a:t>accessed at </a:t>
            </a:r>
            <a:r>
              <a:rPr lang="en-US" dirty="0">
                <a:solidFill>
                  <a:schemeClr val="bg1"/>
                </a:solidFill>
              </a:rPr>
              <a:t>time </a:t>
            </a:r>
            <a:r>
              <a:rPr lang="en-US" dirty="0" smtClean="0">
                <a:solidFill>
                  <a:schemeClr val="bg1"/>
                </a:solidFill>
              </a:rPr>
              <a:t>T, then: 𝑃</a:t>
            </a:r>
            <a:r>
              <a:rPr lang="en-US" dirty="0">
                <a:solidFill>
                  <a:schemeClr val="bg1"/>
                </a:solidFill>
              </a:rPr>
              <a:t>(access L at 𝑇+Δ𝑇) is </a:t>
            </a:r>
            <a:r>
              <a:rPr lang="en-US" dirty="0" smtClean="0">
                <a:solidFill>
                  <a:schemeClr val="bg1"/>
                </a:solidFill>
              </a:rPr>
              <a:t>high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0782" y="3347545"/>
            <a:ext cx="24225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Temporal Locality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81600" y="3424535"/>
            <a:ext cx="2101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Spatial Locality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04164" y="4050745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a memory location is accessed, nearby memory locations are likely to be accessed soon</a:t>
            </a:r>
            <a:r>
              <a:rPr lang="en-US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200" y="5233555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bg1"/>
                </a:solidFill>
              </a:rPr>
              <a:t>Formula</a:t>
            </a:r>
            <a:r>
              <a:rPr lang="en-US" b="1" u="sng" dirty="0" smtClean="0">
                <a:solidFill>
                  <a:schemeClr val="bg1"/>
                </a:solidFill>
              </a:rPr>
              <a:t>:  </a:t>
            </a:r>
            <a:r>
              <a:rPr lang="en-US" dirty="0" smtClean="0">
                <a:solidFill>
                  <a:schemeClr val="bg1"/>
                </a:solidFill>
              </a:rPr>
              <a:t>If </a:t>
            </a:r>
            <a:r>
              <a:rPr lang="en-US" dirty="0">
                <a:solidFill>
                  <a:schemeClr val="bg1"/>
                </a:solidFill>
              </a:rPr>
              <a:t>a location L is accessed </a:t>
            </a:r>
            <a:r>
              <a:rPr lang="en-US" dirty="0" smtClean="0">
                <a:solidFill>
                  <a:schemeClr val="bg1"/>
                </a:solidFill>
              </a:rPr>
              <a:t>at time T , then: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𝑃</a:t>
            </a:r>
            <a:r>
              <a:rPr lang="en-US" dirty="0">
                <a:solidFill>
                  <a:schemeClr val="bg1"/>
                </a:solidFill>
              </a:rPr>
              <a:t>(access L + Δ𝐿 at 𝑇+Δ𝑇) is </a:t>
            </a:r>
            <a:r>
              <a:rPr lang="en-US" dirty="0" smtClean="0">
                <a:solidFill>
                  <a:schemeClr val="bg1"/>
                </a:solidFill>
              </a:rPr>
              <a:t>high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0" y="271127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Programs access relatively small portion of their address space at any instant of time</a:t>
            </a:r>
          </a:p>
        </p:txBody>
      </p:sp>
    </p:spTree>
    <p:extLst>
      <p:ext uri="{BB962C8B-B14F-4D97-AF65-F5344CB8AC3E}">
        <p14:creationId xmlns:p14="http://schemas.microsoft.com/office/powerpoint/2010/main" val="110072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3683"/>
            <a:ext cx="9144000" cy="53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2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1392"/>
            <a:ext cx="9144000" cy="538588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019300" y="1679103"/>
            <a:ext cx="4343400" cy="706432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    BLOCK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REPLACEMENT </a:t>
            </a:r>
          </a:p>
        </p:txBody>
      </p:sp>
      <p:sp>
        <p:nvSpPr>
          <p:cNvPr id="8" name="Pentagon 7"/>
          <p:cNvSpPr/>
          <p:nvPr/>
        </p:nvSpPr>
        <p:spPr>
          <a:xfrm rot="10800000">
            <a:off x="3581400" y="2646218"/>
            <a:ext cx="5562600" cy="2388140"/>
          </a:xfrm>
          <a:prstGeom prst="homePlat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391400" y="5334000"/>
            <a:ext cx="16002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78781" y="3038393"/>
            <a:ext cx="2712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Cache has finite size. What do we do when it gets filled ? Which block to be replaced for a set associative cache?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8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81" y="1513683"/>
            <a:ext cx="9164782" cy="53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0"/>
            <a:ext cx="9164782" cy="1548319"/>
          </a:xfrm>
          <a:prstGeom prst="rect">
            <a:avLst/>
          </a:prstGeom>
        </p:spPr>
      </p:pic>
      <p:sp>
        <p:nvSpPr>
          <p:cNvPr id="3" name="Right Triangle 2"/>
          <p:cNvSpPr/>
          <p:nvPr/>
        </p:nvSpPr>
        <p:spPr>
          <a:xfrm rot="13158995">
            <a:off x="-1279963" y="3193571"/>
            <a:ext cx="2519908" cy="3074468"/>
          </a:xfrm>
          <a:prstGeom prst="rtTriangl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/>
        </p:nvSpPr>
        <p:spPr>
          <a:xfrm rot="18785080">
            <a:off x="643039" y="56808"/>
            <a:ext cx="2705726" cy="2897077"/>
          </a:xfrm>
          <a:prstGeom prst="rtTriangl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733800"/>
            <a:ext cx="5943600" cy="312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4696" y="1904825"/>
            <a:ext cx="5009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If all kinds of memory stores data, why do computers need so many different types?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657600" y="2057400"/>
            <a:ext cx="477096" cy="304800"/>
          </a:xfrm>
          <a:prstGeom prst="rightArrow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29000" y="3991950"/>
            <a:ext cx="1132609" cy="35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7315" y="1648517"/>
            <a:ext cx="2363085" cy="609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81064" y="164851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60979"/>
            <a:ext cx="9144000" cy="5344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038600"/>
            <a:ext cx="5257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655572"/>
            <a:ext cx="9143999" cy="53443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15200" y="5675968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91552" y="5672238"/>
            <a:ext cx="1773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REQUIRED DATA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76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09" y="1520610"/>
            <a:ext cx="9144001" cy="533739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33400" y="2286000"/>
            <a:ext cx="2743200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3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41564"/>
            <a:ext cx="9164782" cy="1548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7526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the following 14 block </a:t>
            </a:r>
            <a:r>
              <a:rPr lang="en-US" dirty="0" smtClean="0"/>
              <a:t>numbers</a:t>
            </a:r>
            <a:r>
              <a:rPr lang="en-US" dirty="0"/>
              <a:t> </a:t>
            </a:r>
            <a:r>
              <a:rPr lang="en-US" dirty="0" smtClean="0"/>
              <a:t>that </a:t>
            </a:r>
            <a:r>
              <a:rPr lang="en-US" dirty="0"/>
              <a:t>are mounted to a particular set </a:t>
            </a:r>
            <a:r>
              <a:rPr lang="en-US" dirty="0" smtClean="0"/>
              <a:t>n given </a:t>
            </a:r>
            <a:r>
              <a:rPr lang="en-US" dirty="0"/>
              <a:t>in the order of </a:t>
            </a:r>
            <a:r>
              <a:rPr lang="en-US" dirty="0" smtClean="0"/>
              <a:t>arrival;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Right Arrow 3"/>
          <p:cNvSpPr/>
          <p:nvPr/>
        </p:nvSpPr>
        <p:spPr>
          <a:xfrm>
            <a:off x="76200" y="1905000"/>
            <a:ext cx="304800" cy="152400"/>
          </a:xfrm>
          <a:prstGeom prst="rightArrow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352764"/>
            <a:ext cx="6135687" cy="36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" y="3235325"/>
            <a:ext cx="292417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084" y="3222625"/>
            <a:ext cx="30670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3200400"/>
            <a:ext cx="294322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14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41564"/>
            <a:ext cx="9164782" cy="154831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2286000"/>
            <a:ext cx="2459037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0"/>
            <a:ext cx="2952750" cy="164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" y="1663341"/>
            <a:ext cx="6135687" cy="36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286001"/>
            <a:ext cx="2667000" cy="167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" y="4419600"/>
            <a:ext cx="2477294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4370387"/>
            <a:ext cx="2908300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49" y="4370388"/>
            <a:ext cx="2482852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eft Brace 2"/>
          <p:cNvSpPr/>
          <p:nvPr/>
        </p:nvSpPr>
        <p:spPr>
          <a:xfrm>
            <a:off x="1308496" y="1539605"/>
            <a:ext cx="226220" cy="609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41564"/>
            <a:ext cx="9164782" cy="1548319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2895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1676400"/>
            <a:ext cx="6135687" cy="36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eft Brace 2"/>
          <p:cNvSpPr/>
          <p:nvPr/>
        </p:nvSpPr>
        <p:spPr>
          <a:xfrm>
            <a:off x="3886200" y="1506755"/>
            <a:ext cx="228600" cy="7030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438400"/>
            <a:ext cx="264073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2438400"/>
            <a:ext cx="2387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419600"/>
            <a:ext cx="2590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419599"/>
            <a:ext cx="2609850" cy="182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45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27538"/>
            <a:ext cx="9144001" cy="5344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429000"/>
            <a:ext cx="6553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34636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82" y="1513683"/>
            <a:ext cx="9164782" cy="5344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09" y="3200400"/>
            <a:ext cx="7239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48" y="0"/>
            <a:ext cx="9164782" cy="1548319"/>
          </a:xfrm>
          <a:prstGeom prst="rect">
            <a:avLst/>
          </a:prstGeom>
        </p:spPr>
      </p:pic>
      <p:sp>
        <p:nvSpPr>
          <p:cNvPr id="3" name="Hexagon 2"/>
          <p:cNvSpPr/>
          <p:nvPr/>
        </p:nvSpPr>
        <p:spPr>
          <a:xfrm>
            <a:off x="0" y="3276600"/>
            <a:ext cx="2514600" cy="1828800"/>
          </a:xfrm>
          <a:prstGeom prst="hexago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9100" y="3775501"/>
            <a:ext cx="2095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WRITE STRAGEY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3804804" y="1866900"/>
            <a:ext cx="1513609" cy="14097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57400" y="2434798"/>
            <a:ext cx="1600200" cy="6858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38400" y="245453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WRITE HIT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33600" y="5241668"/>
            <a:ext cx="1600200" cy="6858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33600" y="526140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WRITE MISS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3898143" y="4570687"/>
            <a:ext cx="1295400" cy="14491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70788" y="1676400"/>
            <a:ext cx="367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Write-Through</a:t>
            </a:r>
            <a:r>
              <a:rPr lang="en-US" dirty="0"/>
              <a:t>: Updates both cache and main memory.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18413" y="3075889"/>
            <a:ext cx="345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Write-Back</a:t>
            </a:r>
            <a:r>
              <a:rPr lang="en-US" dirty="0"/>
              <a:t>: Updates only cache; memory is updated later when block is </a:t>
            </a:r>
            <a:r>
              <a:rPr lang="en-US" dirty="0" smtClean="0"/>
              <a:t>evicted, using dirty bit.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8413" y="4379267"/>
            <a:ext cx="321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Write Allocate</a:t>
            </a:r>
            <a:r>
              <a:rPr lang="en-US" dirty="0"/>
              <a:t>: Block is loaded into cache, then written.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30997" y="5762785"/>
            <a:ext cx="35449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 Write Allocate</a:t>
            </a:r>
            <a:r>
              <a:rPr lang="en-US" dirty="0"/>
              <a:t>: Write goes directly to memory without loading into cache.</a:t>
            </a:r>
          </a:p>
        </p:txBody>
      </p:sp>
    </p:spTree>
    <p:extLst>
      <p:ext uri="{BB962C8B-B14F-4D97-AF65-F5344CB8AC3E}">
        <p14:creationId xmlns:p14="http://schemas.microsoft.com/office/powerpoint/2010/main" val="23791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48" y="0"/>
            <a:ext cx="9164782" cy="154831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48318"/>
            <a:ext cx="7642334" cy="530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951797" y="3458402"/>
            <a:ext cx="5314847" cy="148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29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0"/>
            <a:ext cx="9164782" cy="154831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6781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0" y="1548319"/>
            <a:ext cx="762000" cy="530968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06754"/>
            <a:ext cx="7696200" cy="535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41564"/>
            <a:ext cx="9164782" cy="154831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941814" y="3468382"/>
            <a:ext cx="5351245" cy="1427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981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41564"/>
            <a:ext cx="9164782" cy="1548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438400"/>
            <a:ext cx="8001000" cy="14478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66800" y="4166681"/>
            <a:ext cx="8077200" cy="14478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Cache Memory in My Computer?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438400"/>
            <a:ext cx="2438401" cy="145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is Cache Memory in My Computer?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66681"/>
            <a:ext cx="243840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1524000" y="2869912"/>
            <a:ext cx="399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OUR APPROACH: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2895600" y="4324638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 plan to start with the most basic mapping </a:t>
            </a:r>
            <a:r>
              <a:rPr lang="en-US" sz="2000" dirty="0" smtClean="0">
                <a:solidFill>
                  <a:schemeClr val="bg1"/>
                </a:solidFill>
              </a:rPr>
              <a:t>technique </a:t>
            </a:r>
            <a:r>
              <a:rPr lang="en-US" sz="2000" dirty="0" err="1" smtClean="0">
                <a:solidFill>
                  <a:schemeClr val="bg1"/>
                </a:solidFill>
              </a:rPr>
              <a:t>i.e</a:t>
            </a:r>
            <a:r>
              <a:rPr lang="en-US" sz="2000" dirty="0" smtClean="0">
                <a:solidFill>
                  <a:schemeClr val="bg1"/>
                </a:solidFill>
              </a:rPr>
              <a:t>, direct mapping and </a:t>
            </a:r>
            <a:r>
              <a:rPr lang="en-US" sz="2000" dirty="0">
                <a:solidFill>
                  <a:schemeClr val="bg1"/>
                </a:solidFill>
              </a:rPr>
              <a:t>gradually extend it to support more advanced configurations, including 2-way and 4-way set-associative caches.</a:t>
            </a:r>
          </a:p>
        </p:txBody>
      </p:sp>
    </p:spTree>
    <p:extLst>
      <p:ext uri="{BB962C8B-B14F-4D97-AF65-F5344CB8AC3E}">
        <p14:creationId xmlns:p14="http://schemas.microsoft.com/office/powerpoint/2010/main" val="41840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-41564"/>
            <a:ext cx="9164782" cy="154831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124200" y="2819400"/>
            <a:ext cx="2971800" cy="2362200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29000" y="3048000"/>
            <a:ext cx="220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Algerian" pitchFamily="82" charset="0"/>
              </a:rPr>
              <a:t>THANK YOU </a:t>
            </a:r>
            <a:endParaRPr lang="en-US" sz="4800" b="1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0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883"/>
            <a:ext cx="9144000" cy="53096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81400" y="2209800"/>
            <a:ext cx="5562600" cy="37338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62400" y="23622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IS CACHE MEMORY?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6200" y="2885420"/>
            <a:ext cx="5029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cache is a small, fast memory located close to the CPU that stores frequently accessed data or instructions to speed up future access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Small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and</a:t>
            </a:r>
            <a:r>
              <a:rPr lang="en-US" sz="2400" dirty="0" smtClean="0">
                <a:solidFill>
                  <a:schemeClr val="bg1"/>
                </a:solidFill>
              </a:rPr>
              <a:t> fast </a:t>
            </a:r>
            <a:r>
              <a:rPr lang="en-US" sz="2400" dirty="0" smtClean="0">
                <a:solidFill>
                  <a:schemeClr val="bg1"/>
                </a:solidFill>
              </a:rPr>
              <a:t>buffer between processor and main memory.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0"/>
            <a:ext cx="9164782" cy="1548319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685800" y="2209800"/>
            <a:ext cx="2743200" cy="2667000"/>
          </a:xfrm>
          <a:prstGeom prst="donut">
            <a:avLst>
              <a:gd name="adj" fmla="val 7845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267200" y="1723195"/>
            <a:ext cx="3429000" cy="5334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67200" y="2414155"/>
            <a:ext cx="3429000" cy="5334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267200" y="3105115"/>
            <a:ext cx="3429000" cy="6096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53345" y="3872275"/>
            <a:ext cx="3429000" cy="6096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267200" y="4661911"/>
            <a:ext cx="3429000" cy="6096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301836" y="5508666"/>
            <a:ext cx="3429000" cy="6096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43000" y="3170924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CACHE </a:t>
            </a:r>
          </a:p>
          <a:p>
            <a:r>
              <a:rPr lang="en-US" b="1" dirty="0" smtClean="0"/>
              <a:t>FUNDAMENTALS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61609" y="1774767"/>
            <a:ext cx="267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Block / Line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09654" y="2465020"/>
            <a:ext cx="2677391" cy="37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9600" y="3262675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01836" y="3951870"/>
            <a:ext cx="293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Hit 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20886" y="4770944"/>
            <a:ext cx="326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Hit rate / Miss Rate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97085" y="5622752"/>
            <a:ext cx="282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Miss Penalty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3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0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8319"/>
            <a:ext cx="9144000" cy="53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0"/>
            <a:ext cx="9164782" cy="154831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671329" y="1999336"/>
            <a:ext cx="3505200" cy="10668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52400" y="4038600"/>
            <a:ext cx="2438400" cy="11430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70959" y="4038600"/>
            <a:ext cx="2781300" cy="11430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32418" y="4038600"/>
            <a:ext cx="2459182" cy="11430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95600" y="2133600"/>
            <a:ext cx="3056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BLOCK PLACEMENT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980" y="4038600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DIRECT MAPPING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6600" y="40386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FULLY ASSOCIATIVE MAPPING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2418" y="4038600"/>
            <a:ext cx="238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SET- ASSOCIATIVE MAPPING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647825" y="3087707"/>
            <a:ext cx="2190750" cy="79849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</p:cNvCxnSpPr>
          <p:nvPr/>
        </p:nvCxnSpPr>
        <p:spPr>
          <a:xfrm flipH="1">
            <a:off x="4423929" y="3087707"/>
            <a:ext cx="1" cy="8235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38800" y="3087707"/>
            <a:ext cx="1828800" cy="79849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0"/>
            <a:ext cx="9164782" cy="154831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52400" y="1828800"/>
            <a:ext cx="3048000" cy="8382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9050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DIRECT MAPPING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765172"/>
            <a:ext cx="5410200" cy="4984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2735997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 of blocks = 128/4 =32 = 2^5</a:t>
            </a:r>
          </a:p>
          <a:p>
            <a:r>
              <a:rPr lang="en-US" dirty="0" smtClean="0"/>
              <a:t>Cache line/block size = Block size of main     memory.</a:t>
            </a:r>
          </a:p>
          <a:p>
            <a:endParaRPr lang="en-US" dirty="0"/>
          </a:p>
        </p:txBody>
      </p:sp>
      <p:sp>
        <p:nvSpPr>
          <p:cNvPr id="8" name="Cloud Callout 7"/>
          <p:cNvSpPr/>
          <p:nvPr/>
        </p:nvSpPr>
        <p:spPr>
          <a:xfrm>
            <a:off x="381000" y="3889038"/>
            <a:ext cx="3352800" cy="2054561"/>
          </a:xfrm>
          <a:prstGeom prst="cloud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1327" y="4257258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is a physical address divided to locate data in main memory </a:t>
            </a:r>
            <a:r>
              <a:rPr lang="en-US" dirty="0" smtClean="0">
                <a:solidFill>
                  <a:schemeClr val="bg1"/>
                </a:solidFill>
              </a:rPr>
              <a:t>and cache?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87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0"/>
            <a:ext cx="9164782" cy="154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82" y="1513683"/>
            <a:ext cx="91647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427</Words>
  <Application>Microsoft Office PowerPoint</Application>
  <PresentationFormat>On-screen Show (4:3)</PresentationFormat>
  <Paragraphs>57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Algerian</vt:lpstr>
      <vt:lpstr>Arial</vt:lpstr>
      <vt:lpstr>Arial Black</vt:lpstr>
      <vt:lpstr>Calibri</vt:lpstr>
      <vt:lpstr>Impact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HP</cp:lastModifiedBy>
  <cp:revision>48</cp:revision>
  <dcterms:created xsi:type="dcterms:W3CDTF">2025-07-01T06:41:45Z</dcterms:created>
  <dcterms:modified xsi:type="dcterms:W3CDTF">2025-07-02T06:40:23Z</dcterms:modified>
</cp:coreProperties>
</file>